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90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ACD9-8A8A-42FB-A0A6-BA0B0D01940F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89EB-78B8-4211-8E97-9A1E13D2A42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ACD9-8A8A-42FB-A0A6-BA0B0D01940F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89EB-78B8-4211-8E97-9A1E13D2A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ACD9-8A8A-42FB-A0A6-BA0B0D01940F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89EB-78B8-4211-8E97-9A1E13D2A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ACD9-8A8A-42FB-A0A6-BA0B0D01940F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89EB-78B8-4211-8E97-9A1E13D2A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ACD9-8A8A-42FB-A0A6-BA0B0D01940F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07E89EB-78B8-4211-8E97-9A1E13D2A42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ACD9-8A8A-42FB-A0A6-BA0B0D01940F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89EB-78B8-4211-8E97-9A1E13D2A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ACD9-8A8A-42FB-A0A6-BA0B0D01940F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89EB-78B8-4211-8E97-9A1E13D2A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ACD9-8A8A-42FB-A0A6-BA0B0D01940F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89EB-78B8-4211-8E97-9A1E13D2A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ACD9-8A8A-42FB-A0A6-BA0B0D01940F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89EB-78B8-4211-8E97-9A1E13D2A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ACD9-8A8A-42FB-A0A6-BA0B0D01940F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89EB-78B8-4211-8E97-9A1E13D2A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ACD9-8A8A-42FB-A0A6-BA0B0D01940F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89EB-78B8-4211-8E97-9A1E13D2A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43ACD9-8A8A-42FB-A0A6-BA0B0D01940F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07E89EB-78B8-4211-8E97-9A1E13D2A42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BLC</a:t>
            </a:r>
            <a:r>
              <a:rPr lang="en-US" dirty="0" smtClean="0"/>
              <a:t>11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 smtClean="0"/>
              <a:t>Five Minutes of Fame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/>
          <a:p>
            <a:r>
              <a:rPr lang="en-US" dirty="0" smtClean="0"/>
              <a:t>Brenda Leicht</a:t>
            </a:r>
          </a:p>
          <a:p>
            <a:r>
              <a:rPr lang="en-US" dirty="0" smtClean="0"/>
              <a:t>Department of Biology</a:t>
            </a:r>
          </a:p>
          <a:p>
            <a:r>
              <a:rPr lang="en-US" dirty="0" smtClean="0"/>
              <a:t>The University of Iowa</a:t>
            </a:r>
            <a:endParaRPr lang="en-US" dirty="0"/>
          </a:p>
        </p:txBody>
      </p:sp>
      <p:pic>
        <p:nvPicPr>
          <p:cNvPr id="1028" name="Picture 4" descr="http://www.biology.uiowa.edu/media/biology_black_identit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67400"/>
            <a:ext cx="2398695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6124575"/>
            <a:ext cx="43910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064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Lecture Hall </a:t>
            </a:r>
            <a:br>
              <a:rPr lang="en-US" dirty="0" smtClean="0"/>
            </a:br>
            <a:r>
              <a:rPr lang="en-US" dirty="0" smtClean="0"/>
              <a:t>for Introductory Biology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481" y="2001672"/>
            <a:ext cx="5835206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215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make a huge intro course student-centered?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Clicker questions and surveys</a:t>
            </a:r>
          </a:p>
          <a:p>
            <a:r>
              <a:rPr lang="en-US" dirty="0" smtClean="0"/>
              <a:t>Student participation in lecture demonstrations</a:t>
            </a:r>
          </a:p>
          <a:p>
            <a:r>
              <a:rPr lang="en-US" dirty="0" smtClean="0"/>
              <a:t>The Lab!</a:t>
            </a:r>
          </a:p>
          <a:p>
            <a:pPr lvl="1"/>
            <a:r>
              <a:rPr lang="en-US" dirty="0" smtClean="0"/>
              <a:t>Small size</a:t>
            </a:r>
          </a:p>
          <a:p>
            <a:pPr lvl="1"/>
            <a:r>
              <a:rPr lang="en-US" dirty="0" smtClean="0"/>
              <a:t>“Active” and “hands on” by nature</a:t>
            </a:r>
          </a:p>
          <a:p>
            <a:endParaRPr lang="en-US" dirty="0"/>
          </a:p>
          <a:p>
            <a:pPr marL="13716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11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Foundations of Biology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course of two required intro courses for our majors</a:t>
            </a:r>
          </a:p>
          <a:p>
            <a:r>
              <a:rPr lang="en-US" dirty="0" smtClean="0"/>
              <a:t>Launched in Fall 2012</a:t>
            </a:r>
          </a:p>
          <a:p>
            <a:r>
              <a:rPr lang="en-US" dirty="0" smtClean="0"/>
              <a:t>Co-instructed with Bryant McAllister</a:t>
            </a:r>
          </a:p>
          <a:p>
            <a:pPr lvl="1"/>
            <a:r>
              <a:rPr lang="en-US" dirty="0" smtClean="0"/>
              <a:t>Both of us had attended HHMI Summer Institute in Summer 2010</a:t>
            </a:r>
          </a:p>
          <a:p>
            <a:pPr lvl="1"/>
            <a:r>
              <a:rPr lang="en-US" dirty="0" smtClean="0"/>
              <a:t>Both of us had attended TILE institute at UI (UI version of Scale-Up)</a:t>
            </a:r>
          </a:p>
          <a:p>
            <a:r>
              <a:rPr lang="en-US" dirty="0" smtClean="0"/>
              <a:t>Laboratory exercises from old first semester course were completely overhauled.</a:t>
            </a:r>
            <a:br>
              <a:rPr lang="en-US" dirty="0" smtClean="0"/>
            </a:b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703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Project-Based Lab Design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Three multi-week Projects</a:t>
            </a:r>
          </a:p>
          <a:p>
            <a:pPr lvl="1"/>
            <a:r>
              <a:rPr lang="en-US" dirty="0" smtClean="0"/>
              <a:t>Project 1 – Investigating Cell Organelles and Cellular Metabolism</a:t>
            </a:r>
          </a:p>
          <a:p>
            <a:pPr lvl="1"/>
            <a:r>
              <a:rPr lang="en-US" dirty="0" smtClean="0"/>
              <a:t>Project 2 – Transmission Genetics and Linkage Analysis in Drosophila</a:t>
            </a:r>
          </a:p>
          <a:p>
            <a:pPr lvl="1"/>
            <a:r>
              <a:rPr lang="en-US" dirty="0" smtClean="0"/>
              <a:t>Project 3 – Investigating Genetics Variation in Populations</a:t>
            </a:r>
          </a:p>
          <a:p>
            <a:r>
              <a:rPr lang="en-US" dirty="0" smtClean="0"/>
              <a:t>Wet Lab – Dry Lab rotation</a:t>
            </a:r>
          </a:p>
          <a:p>
            <a:pPr lvl="1"/>
            <a:r>
              <a:rPr lang="en-US" dirty="0" smtClean="0"/>
              <a:t>Two wet labs – experimental procedures first are learned and then performed</a:t>
            </a:r>
          </a:p>
          <a:p>
            <a:pPr lvl="1"/>
            <a:r>
              <a:rPr lang="en-US" dirty="0" smtClean="0"/>
              <a:t>Two dry labs – hypotheses are explored, experiments are </a:t>
            </a:r>
            <a:r>
              <a:rPr lang="en-US" dirty="0" smtClean="0"/>
              <a:t>planned </a:t>
            </a:r>
            <a:r>
              <a:rPr lang="en-US" dirty="0" smtClean="0"/>
              <a:t>and results predicted;  data are analyzed and interpreted; connections are made to lecture </a:t>
            </a:r>
            <a:r>
              <a:rPr lang="en-US" dirty="0" smtClean="0"/>
              <a:t>content</a:t>
            </a:r>
          </a:p>
          <a:p>
            <a:r>
              <a:rPr lang="en-US" dirty="0" smtClean="0"/>
              <a:t>Guided Inquiry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611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TILE Classroom for Dry Lab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7635" y="1600006"/>
            <a:ext cx="8803813" cy="2026293"/>
            <a:chOff x="27635" y="1600006"/>
            <a:chExt cx="8803813" cy="2026293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9817" y="1611708"/>
              <a:ext cx="2862262" cy="2013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35" y="1600006"/>
              <a:ext cx="3222988" cy="2004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9648" y="1634949"/>
              <a:ext cx="2971800" cy="199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" name="Group 14"/>
            <p:cNvGrpSpPr/>
            <p:nvPr/>
          </p:nvGrpSpPr>
          <p:grpSpPr>
            <a:xfrm>
              <a:off x="42865" y="1600746"/>
              <a:ext cx="3138491" cy="2003714"/>
              <a:chOff x="139411" y="1601051"/>
              <a:chExt cx="3138491" cy="2003714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210416" y="1654739"/>
                <a:ext cx="2871356" cy="1923184"/>
              </a:xfrm>
              <a:prstGeom prst="rect">
                <a:avLst/>
              </a:prstGeom>
              <a:noFill/>
              <a:ln w="762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39411" y="1601051"/>
                <a:ext cx="276230" cy="19768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010779" y="1614474"/>
                <a:ext cx="267123" cy="1990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2856856" y="1600744"/>
              <a:ext cx="3138491" cy="2003714"/>
              <a:chOff x="139411" y="1601051"/>
              <a:chExt cx="3138491" cy="2003714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10416" y="1654739"/>
                <a:ext cx="2871356" cy="1923184"/>
              </a:xfrm>
              <a:prstGeom prst="rect">
                <a:avLst/>
              </a:prstGeom>
              <a:noFill/>
              <a:ln w="762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39411" y="1601051"/>
                <a:ext cx="276230" cy="19768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010779" y="1614474"/>
                <a:ext cx="267123" cy="1990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5692957" y="1614601"/>
              <a:ext cx="3138491" cy="2003714"/>
              <a:chOff x="139411" y="1601051"/>
              <a:chExt cx="3138491" cy="2003714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210416" y="1654739"/>
                <a:ext cx="2871356" cy="1923184"/>
              </a:xfrm>
              <a:prstGeom prst="rect">
                <a:avLst/>
              </a:prstGeom>
              <a:noFill/>
              <a:ln w="762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39411" y="1601051"/>
                <a:ext cx="276230" cy="19768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010779" y="1614474"/>
                <a:ext cx="267123" cy="1990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0312" y="3858093"/>
            <a:ext cx="8872141" cy="2057683"/>
            <a:chOff x="30312" y="3858093"/>
            <a:chExt cx="8872141" cy="2057683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2810" y="3883818"/>
              <a:ext cx="2851768" cy="2031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870" y="3858093"/>
              <a:ext cx="2987786" cy="198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3086" y="3876497"/>
              <a:ext cx="2665897" cy="198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5" name="Group 34"/>
            <p:cNvGrpSpPr/>
            <p:nvPr/>
          </p:nvGrpSpPr>
          <p:grpSpPr>
            <a:xfrm>
              <a:off x="30312" y="3867402"/>
              <a:ext cx="3138491" cy="2003714"/>
              <a:chOff x="139411" y="1601051"/>
              <a:chExt cx="3138491" cy="2003714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210416" y="1654739"/>
                <a:ext cx="2871356" cy="1923184"/>
              </a:xfrm>
              <a:prstGeom prst="rect">
                <a:avLst/>
              </a:prstGeom>
              <a:noFill/>
              <a:ln w="762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39411" y="1601051"/>
                <a:ext cx="276230" cy="19768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010779" y="1614474"/>
                <a:ext cx="267123" cy="1990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5763962" y="3881257"/>
              <a:ext cx="3138491" cy="2003714"/>
              <a:chOff x="139411" y="1601051"/>
              <a:chExt cx="3138491" cy="2003714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210416" y="1654739"/>
                <a:ext cx="2871356" cy="1923184"/>
              </a:xfrm>
              <a:prstGeom prst="rect">
                <a:avLst/>
              </a:prstGeom>
              <a:noFill/>
              <a:ln w="762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139411" y="1601051"/>
                <a:ext cx="276230" cy="19768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3010779" y="1614474"/>
                <a:ext cx="267123" cy="1990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2897572" y="3867402"/>
              <a:ext cx="3138491" cy="2003714"/>
              <a:chOff x="139411" y="1601051"/>
              <a:chExt cx="3138491" cy="2003714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210416" y="1654739"/>
                <a:ext cx="2871356" cy="1923184"/>
              </a:xfrm>
              <a:prstGeom prst="rect">
                <a:avLst/>
              </a:prstGeom>
              <a:noFill/>
              <a:ln w="762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139411" y="1601051"/>
                <a:ext cx="276230" cy="19768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010779" y="1614474"/>
                <a:ext cx="267123" cy="1990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3" name="Title 1"/>
          <p:cNvSpPr txBox="1">
            <a:spLocks/>
          </p:cNvSpPr>
          <p:nvPr/>
        </p:nvSpPr>
        <p:spPr>
          <a:xfrm>
            <a:off x="191381" y="5932835"/>
            <a:ext cx="8425748" cy="717053"/>
          </a:xfrm>
          <a:prstGeom prst="rect">
            <a:avLst/>
          </a:prstGeom>
        </p:spPr>
        <p:txBody>
          <a:bodyPr vert="horz" anchor="ctr">
            <a:normAutofit fontScale="75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TILE: T</a:t>
            </a:r>
            <a:r>
              <a:rPr lang="en-US" i="1" dirty="0" smtClean="0"/>
              <a:t>ransform</a:t>
            </a:r>
            <a:r>
              <a:rPr lang="en-US" dirty="0" smtClean="0"/>
              <a:t>, I</a:t>
            </a:r>
            <a:r>
              <a:rPr lang="en-US" i="1" dirty="0" smtClean="0"/>
              <a:t>nteract</a:t>
            </a:r>
            <a:r>
              <a:rPr lang="en-US" dirty="0" smtClean="0"/>
              <a:t>, L</a:t>
            </a:r>
            <a:r>
              <a:rPr lang="en-US" i="1" dirty="0" smtClean="0"/>
              <a:t>earn</a:t>
            </a:r>
            <a:r>
              <a:rPr lang="en-US" dirty="0" smtClean="0"/>
              <a:t>, E</a:t>
            </a:r>
            <a:r>
              <a:rPr lang="en-US" i="1" dirty="0" smtClean="0"/>
              <a:t>ngage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56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523</TotalTime>
  <Words>199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 BLC11 Five Minutes of Fame</vt:lpstr>
      <vt:lpstr>The Lecture Hall  for Introductory Biology</vt:lpstr>
      <vt:lpstr>How do you make a huge intro course student-centered?</vt:lpstr>
      <vt:lpstr>Foundations of Biology</vt:lpstr>
      <vt:lpstr>Project-Based Lab Design</vt:lpstr>
      <vt:lpstr>The TILE Classroom for Dry Lab</vt:lpstr>
    </vt:vector>
  </TitlesOfParts>
  <Company>University of Iowa - Department of Biology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BLC – 2014 Five Minutes of Fame</dc:title>
  <dc:creator>brenda</dc:creator>
  <cp:lastModifiedBy>Leicht, Brenda M G</cp:lastModifiedBy>
  <cp:revision>18</cp:revision>
  <dcterms:created xsi:type="dcterms:W3CDTF">2014-03-12T11:46:35Z</dcterms:created>
  <dcterms:modified xsi:type="dcterms:W3CDTF">2014-03-15T10:08:20Z</dcterms:modified>
</cp:coreProperties>
</file>